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75" d="100"/>
          <a:sy n="75" d="100"/>
        </p:scale>
        <p:origin x="113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Изменение населения Дальнего Востока России после распада СССР, тыс. человек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>
              <a:outerShdw blurRad="38100" dist="25400" dir="5400000" rotWithShape="0">
                <a:srgbClr val="000000">
                  <a:alpha val="64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25400" h="12700"/>
            </a:sp3d>
          </c:spPr>
          <c:invertIfNegative val="0"/>
          <c:cat>
            <c:numRef>
              <c:f>Лист1!$A$2:$A$29</c:f>
              <c:numCache>
                <c:formatCode>General</c:formatCode>
                <c:ptCount val="28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</c:numCache>
            </c:numRef>
          </c:cat>
          <c:val>
            <c:numRef>
              <c:f>Лист1!$B$2:$B$29</c:f>
              <c:numCache>
                <c:formatCode>General</c:formatCode>
                <c:ptCount val="28"/>
                <c:pt idx="0">
                  <c:v>8011.7</c:v>
                </c:pt>
                <c:pt idx="1">
                  <c:v>7851</c:v>
                </c:pt>
                <c:pt idx="2">
                  <c:v>7714.5</c:v>
                </c:pt>
                <c:pt idx="3">
                  <c:v>7518.3</c:v>
                </c:pt>
                <c:pt idx="4">
                  <c:v>7360.4</c:v>
                </c:pt>
                <c:pt idx="5">
                  <c:v>7248</c:v>
                </c:pt>
                <c:pt idx="6">
                  <c:v>7136.8</c:v>
                </c:pt>
                <c:pt idx="7">
                  <c:v>7027.5</c:v>
                </c:pt>
                <c:pt idx="8">
                  <c:v>6913.3</c:v>
                </c:pt>
                <c:pt idx="9">
                  <c:v>6832</c:v>
                </c:pt>
                <c:pt idx="10">
                  <c:v>6692.9</c:v>
                </c:pt>
                <c:pt idx="11">
                  <c:v>6679.7</c:v>
                </c:pt>
                <c:pt idx="12">
                  <c:v>6634.1</c:v>
                </c:pt>
                <c:pt idx="13">
                  <c:v>6593</c:v>
                </c:pt>
                <c:pt idx="14">
                  <c:v>6547</c:v>
                </c:pt>
                <c:pt idx="15">
                  <c:v>6508.9</c:v>
                </c:pt>
                <c:pt idx="16">
                  <c:v>6486.4</c:v>
                </c:pt>
                <c:pt idx="17">
                  <c:v>6460.1</c:v>
                </c:pt>
                <c:pt idx="18">
                  <c:v>6293.1</c:v>
                </c:pt>
                <c:pt idx="19">
                  <c:v>6284.9</c:v>
                </c:pt>
                <c:pt idx="20">
                  <c:v>6265.8</c:v>
                </c:pt>
                <c:pt idx="21">
                  <c:v>6252</c:v>
                </c:pt>
                <c:pt idx="22">
                  <c:v>6226.6</c:v>
                </c:pt>
                <c:pt idx="23">
                  <c:v>6211</c:v>
                </c:pt>
                <c:pt idx="24">
                  <c:v>6195</c:v>
                </c:pt>
                <c:pt idx="25">
                  <c:v>6182.7</c:v>
                </c:pt>
                <c:pt idx="26">
                  <c:v>6165.3</c:v>
                </c:pt>
                <c:pt idx="27">
                  <c:v>8188.5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62-4FB7-BF42-83A1B1A6F7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axId val="2137426176"/>
        <c:axId val="2127086096"/>
      </c:barChart>
      <c:catAx>
        <c:axId val="213742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27086096"/>
        <c:crosses val="autoZero"/>
        <c:auto val="1"/>
        <c:lblAlgn val="ctr"/>
        <c:lblOffset val="100"/>
        <c:noMultiLvlLbl val="0"/>
      </c:catAx>
      <c:valAx>
        <c:axId val="2127086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37426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B257-EB55-4346-BFEF-963672BB9266}" type="datetimeFigureOut">
              <a:rPr lang="ru-RU" smtClean="0"/>
              <a:t>15.04.2019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2D821-702B-48AA-BE94-AC32B66DA21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773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B257-EB55-4346-BFEF-963672BB9266}" type="datetimeFigureOut">
              <a:rPr lang="ru-RU" smtClean="0"/>
              <a:t>15.04.2019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2D821-702B-48AA-BE94-AC32B66DA21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5166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B257-EB55-4346-BFEF-963672BB9266}" type="datetimeFigureOut">
              <a:rPr lang="ru-RU" smtClean="0"/>
              <a:t>15.04.2019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2D821-702B-48AA-BE94-AC32B66DA21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7022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B257-EB55-4346-BFEF-963672BB9266}" type="datetimeFigureOut">
              <a:rPr lang="ru-RU" smtClean="0"/>
              <a:t>15.04.2019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2D821-702B-48AA-BE94-AC32B66DA21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802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B257-EB55-4346-BFEF-963672BB9266}" type="datetimeFigureOut">
              <a:rPr lang="ru-RU" smtClean="0"/>
              <a:t>15.04.2019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2D821-702B-48AA-BE94-AC32B66DA21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8390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B257-EB55-4346-BFEF-963672BB9266}" type="datetimeFigureOut">
              <a:rPr lang="ru-RU" smtClean="0"/>
              <a:t>15.04.2019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2D821-702B-48AA-BE94-AC32B66DA21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3188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B257-EB55-4346-BFEF-963672BB9266}" type="datetimeFigureOut">
              <a:rPr lang="ru-RU" smtClean="0"/>
              <a:t>15.04.2019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2D821-702B-48AA-BE94-AC32B66DA21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6400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B257-EB55-4346-BFEF-963672BB9266}" type="datetimeFigureOut">
              <a:rPr lang="ru-RU" smtClean="0"/>
              <a:t>15.04.2019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2D821-702B-48AA-BE94-AC32B66DA21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9128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B257-EB55-4346-BFEF-963672BB9266}" type="datetimeFigureOut">
              <a:rPr lang="ru-RU" smtClean="0"/>
              <a:t>15.04.2019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2D821-702B-48AA-BE94-AC32B66DA21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1101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B257-EB55-4346-BFEF-963672BB9266}" type="datetimeFigureOut">
              <a:rPr lang="ru-RU" smtClean="0"/>
              <a:t>15.04.2019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F42D821-702B-48AA-BE94-AC32B66DA21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515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B257-EB55-4346-BFEF-963672BB9266}" type="datetimeFigureOut">
              <a:rPr lang="ru-RU" smtClean="0"/>
              <a:t>15.04.2019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2D821-702B-48AA-BE94-AC32B66DA21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5887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B257-EB55-4346-BFEF-963672BB9266}" type="datetimeFigureOut">
              <a:rPr lang="ru-RU" smtClean="0"/>
              <a:t>15.04.2019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2D821-702B-48AA-BE94-AC32B66DA21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9200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B257-EB55-4346-BFEF-963672BB9266}" type="datetimeFigureOut">
              <a:rPr lang="ru-RU" smtClean="0"/>
              <a:t>15.04.2019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2D821-702B-48AA-BE94-AC32B66DA21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79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B257-EB55-4346-BFEF-963672BB9266}" type="datetimeFigureOut">
              <a:rPr lang="ru-RU" smtClean="0"/>
              <a:t>15.04.2019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2D821-702B-48AA-BE94-AC32B66DA21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3832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B257-EB55-4346-BFEF-963672BB9266}" type="datetimeFigureOut">
              <a:rPr lang="ru-RU" smtClean="0"/>
              <a:t>15.04.2019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2D821-702B-48AA-BE94-AC32B66DA21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755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B257-EB55-4346-BFEF-963672BB9266}" type="datetimeFigureOut">
              <a:rPr lang="ru-RU" smtClean="0"/>
              <a:t>15.04.2019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2D821-702B-48AA-BE94-AC32B66DA21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176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B257-EB55-4346-BFEF-963672BB9266}" type="datetimeFigureOut">
              <a:rPr lang="ru-RU" smtClean="0"/>
              <a:t>15.04.2019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2D821-702B-48AA-BE94-AC32B66DA21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0879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400B257-EB55-4346-BFEF-963672BB9266}" type="datetimeFigureOut">
              <a:rPr lang="ru-RU" smtClean="0"/>
              <a:t>15.04.2019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F42D821-702B-48AA-BE94-AC32B66DA21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3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F91733E0-08E7-472B-9A26-AC5BEA7BC8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1716" y="1793345"/>
            <a:ext cx="10058400" cy="19544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Социально-экономические показатели регионов Дальнего Востока: основные проблемы и пути решения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5E97C04-B850-4CE1-94EB-9433240F3140}"/>
              </a:ext>
            </a:extLst>
          </p:cNvPr>
          <p:cNvSpPr/>
          <p:nvPr/>
        </p:nvSpPr>
        <p:spPr>
          <a:xfrm>
            <a:off x="5661210" y="5655933"/>
            <a:ext cx="154888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Хабаровск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960223" y="4510840"/>
            <a:ext cx="2649893" cy="498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 Савич Д.Е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51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3F05AB3-536C-4E9E-B139-AC6C50B06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C1844-7A41-43CB-A9CE-2CF14757B9B3}" type="slidenum"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92BF3E1E-E5DD-44F9-B0AB-C4391A3E1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319489"/>
            <a:ext cx="10018713" cy="1156771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Коррупционная деятельность на территории ДФО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бъект 1"/>
          <p:cNvSpPr>
            <a:spLocks noGrp="1"/>
          </p:cNvSpPr>
          <p:nvPr>
            <p:ph idx="1"/>
          </p:nvPr>
        </p:nvSpPr>
        <p:spPr>
          <a:xfrm>
            <a:off x="1484310" y="1698567"/>
            <a:ext cx="10018713" cy="39462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январе 2019 года маркетинговое агентство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провело социологический опрос, выявивший самые коррупционные города России. Среди дальневосточных городов в список попали такие города, как Владивосток (3 место), Хабаровск (5 место) и Чита (20 место).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Агентство политических и экономических коммуникаций в апреле-декабре 2018 года провело исследование, выявляющее самые неэффективно управляемые города России. В тройке аутсайдеров среди всех городов оказался один «представитель» Дальнего Востока – Владивосток, что было вязано с фактическим отсутствием власти в городе.</a:t>
            </a:r>
          </a:p>
        </p:txBody>
      </p:sp>
    </p:spTree>
    <p:extLst>
      <p:ext uri="{BB962C8B-B14F-4D97-AF65-F5344CB8AC3E}">
        <p14:creationId xmlns:p14="http://schemas.microsoft.com/office/powerpoint/2010/main" val="96852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B919774-4C40-454C-BEF7-8798ABCC4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0568" y="2200516"/>
            <a:ext cx="10018713" cy="312420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опережающего развития (ТОРы), или территории опережающего социально-экономического развития в Российской Федерации – экономические зоны со льготными налоговыми условиями, упрощёнными административными процедурами и другими привилегиями в России, создаваемых для привлечения инвестиций, ускоренного развития экономики и улучшения жизни населения.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Дальнем Востоке на сегодняшний день существуют 18 территорий опережающего развития; 3 из них – в Хабаровском крае.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FD0C4C4-E8DD-47CC-AFE5-541BF07BD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C1844-7A41-43CB-A9CE-2CF14757B9B3}" type="slidenum"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ACAB0079-B1C7-4858-9D95-2B7393816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190506"/>
            <a:ext cx="10018713" cy="1752599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опережающего развития</a:t>
            </a:r>
          </a:p>
        </p:txBody>
      </p:sp>
    </p:spTree>
    <p:extLst>
      <p:ext uri="{BB962C8B-B14F-4D97-AF65-F5344CB8AC3E}">
        <p14:creationId xmlns:p14="http://schemas.microsoft.com/office/powerpoint/2010/main" val="375288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2E284FA-8633-4266-A8D7-242230AA6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>
            <a:extLst>
              <a:ext uri="{FF2B5EF4-FFF2-40B4-BE49-F238E27FC236}">
                <a16:creationId xmlns:a16="http://schemas.microsoft.com/office/drawing/2014/main" id="{A07C4350-8A55-42A8-9A2F-8D8E8D902858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484313" y="2667000"/>
          <a:ext cx="10018712" cy="3065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9356">
                  <a:extLst>
                    <a:ext uri="{9D8B030D-6E8A-4147-A177-3AD203B41FA5}">
                      <a16:colId xmlns:a16="http://schemas.microsoft.com/office/drawing/2014/main" val="3194896121"/>
                    </a:ext>
                  </a:extLst>
                </a:gridCol>
                <a:gridCol w="5009356">
                  <a:extLst>
                    <a:ext uri="{9D8B030D-6E8A-4147-A177-3AD203B41FA5}">
                      <a16:colId xmlns:a16="http://schemas.microsoft.com/office/drawing/2014/main" val="3393296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Зоны риска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Зоны возможностей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4789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1) Сокращение численности населения Дальнего Востока, уменьшение числа лиц трудоспособного возраста, увеличение среднего возраста населения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 Рост качества жизни в округе, оказывающий эффект сдерживания на отток из региона трудовых ресурсов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3883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2) Отток из округа квалифицированных трудовых ресурсов и молодых трудовых ресурсов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2) Широкий спектр государственных мер и программ по привлечению в регион трудовых ресурсов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7697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3) Резкое расслоение по уровню образования с доминантными областями в части высокообразованных трудовых ресурсов и трудовых ресурсов без образования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3) Наличие развитой информационной и консультационной поддержки работодателей и потенциальных работников со стороны специализированных государственных институтов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55198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4) Расхождение в профессионально-квалификационных компетенциях кадров, востребованных ТОРами и выпускников дальневосточных вузов и ССУЗов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4) Развитие системы специализированных образовательных учреждений по подготовке квалифицированных кадров по профессиям, актуальным для региона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1050357"/>
                  </a:ext>
                </a:extLst>
              </a:tr>
            </a:tbl>
          </a:graphicData>
        </a:graphic>
      </p:graphicFrame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1462AF99-6586-45BE-A80A-087FD87C0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190506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Зоны рисков и зоны возможностей трудовых ресурсов ДФО для компаний-резидентов ТОРов</a:t>
            </a:r>
          </a:p>
        </p:txBody>
      </p:sp>
    </p:spTree>
    <p:extLst>
      <p:ext uri="{BB962C8B-B14F-4D97-AF65-F5344CB8AC3E}">
        <p14:creationId xmlns:p14="http://schemas.microsoft.com/office/powerpoint/2010/main" val="45026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6F0403F-C965-4755-8040-23639D8F6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80256D7-46B8-4A83-8D0E-A01961199F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866" y="178673"/>
            <a:ext cx="8382990" cy="6053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68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EE26FC-B237-4950-91DD-3168F4122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8072" y="2208315"/>
            <a:ext cx="10018713" cy="1752599"/>
          </a:xfrm>
        </p:spPr>
        <p:txBody>
          <a:bodyPr>
            <a:normAutofit/>
          </a:bodyPr>
          <a:lstStyle/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708E32E-6703-4242-A55E-2A7088504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34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B886274-B040-46BB-BDA8-DE2156F3C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C1844-7A41-43CB-A9CE-2CF14757B9B3}" type="slidenum"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BFFE8406-E43A-4495-9306-36406672F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190506"/>
            <a:ext cx="10018713" cy="1752599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Дальний Восток Российской Федерации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666" y="1385756"/>
            <a:ext cx="8382000" cy="503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72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23325C49-1615-4A3B-9AB3-9A63803BA3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2334550"/>
              </p:ext>
            </p:extLst>
          </p:nvPr>
        </p:nvGraphicFramePr>
        <p:xfrm>
          <a:off x="4" y="5"/>
          <a:ext cx="12192003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1754464" y="1371600"/>
            <a:ext cx="191729" cy="12978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979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3F05AB3-536C-4E9E-B139-AC6C50B06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C1844-7A41-43CB-A9CE-2CF14757B9B3}" type="slidenum"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92BF3E1E-E5DD-44F9-B0AB-C4391A3E1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77118"/>
            <a:ext cx="10018713" cy="1156771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социально-экономические показатели РФ, ДФО и его отдельных субъектов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5818125"/>
              </p:ext>
            </p:extLst>
          </p:nvPr>
        </p:nvGraphicFramePr>
        <p:xfrm>
          <a:off x="1484310" y="1233885"/>
          <a:ext cx="10018710" cy="5221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3742">
                  <a:extLst>
                    <a:ext uri="{9D8B030D-6E8A-4147-A177-3AD203B41FA5}">
                      <a16:colId xmlns:a16="http://schemas.microsoft.com/office/drawing/2014/main" val="3972409579"/>
                    </a:ext>
                  </a:extLst>
                </a:gridCol>
                <a:gridCol w="2003742">
                  <a:extLst>
                    <a:ext uri="{9D8B030D-6E8A-4147-A177-3AD203B41FA5}">
                      <a16:colId xmlns:a16="http://schemas.microsoft.com/office/drawing/2014/main" val="2786240865"/>
                    </a:ext>
                  </a:extLst>
                </a:gridCol>
                <a:gridCol w="2003742">
                  <a:extLst>
                    <a:ext uri="{9D8B030D-6E8A-4147-A177-3AD203B41FA5}">
                      <a16:colId xmlns:a16="http://schemas.microsoft.com/office/drawing/2014/main" val="2264610821"/>
                    </a:ext>
                  </a:extLst>
                </a:gridCol>
                <a:gridCol w="2003742">
                  <a:extLst>
                    <a:ext uri="{9D8B030D-6E8A-4147-A177-3AD203B41FA5}">
                      <a16:colId xmlns:a16="http://schemas.microsoft.com/office/drawing/2014/main" val="2637865744"/>
                    </a:ext>
                  </a:extLst>
                </a:gridCol>
                <a:gridCol w="2003742">
                  <a:extLst>
                    <a:ext uri="{9D8B030D-6E8A-4147-A177-3AD203B41FA5}">
                      <a16:colId xmlns:a16="http://schemas.microsoft.com/office/drawing/2014/main" val="1387181698"/>
                    </a:ext>
                  </a:extLst>
                </a:gridCol>
              </a:tblGrid>
              <a:tr h="869144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населения на 1 января 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Среднедушевые денежные доходы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месяц, руб.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Среднемесячная номинальная зарплата работников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организаций, руб.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Продукция сельского хозяйства,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млн. руб.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9813171"/>
                  </a:ext>
                </a:extLst>
              </a:tr>
              <a:tr h="290428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Российская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Федерация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146880,4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31422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39167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5198894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3671366"/>
                  </a:ext>
                </a:extLst>
              </a:tr>
              <a:tr h="482858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Дальневосточный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Федеральный округ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6165,3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(8)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37070 (2)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48952 (1)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164472,8 (8)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2953644"/>
                  </a:ext>
                </a:extLst>
              </a:tr>
              <a:tr h="29042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(Якутия)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964,4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(56)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39765 (11)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62206 (9)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25288,8 (57)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3367776"/>
                  </a:ext>
                </a:extLst>
              </a:tr>
              <a:tr h="29042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315,5 (79)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42342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(8)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65807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(8)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7915,6 (75)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6122185"/>
                  </a:ext>
                </a:extLst>
              </a:tr>
              <a:tr h="29042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1913,0 (26)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33155 (15)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38045 (20)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44315,8 (38)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96725954"/>
                  </a:ext>
                </a:extLst>
              </a:tr>
              <a:tr h="29042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1328,3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(36)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37698 (12)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42465 (14)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16790,1 (63)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7891132"/>
                  </a:ext>
                </a:extLst>
              </a:tr>
              <a:tr h="29042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798,4 (62)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30663 (21)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37368 (22)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50419,9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(34)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12847"/>
                  </a:ext>
                </a:extLst>
              </a:tr>
              <a:tr h="29042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144,1 (83)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53633 (5)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75710 (3)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2520,6 (80)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7550211"/>
                  </a:ext>
                </a:extLst>
              </a:tr>
              <a:tr h="29042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область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490,2 (73)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48727 (6)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68496 (6)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10536,4 (69)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6254430"/>
                  </a:ext>
                </a:extLst>
              </a:tr>
              <a:tr h="48285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 автономная область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162,0 (82)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23386 (59)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34409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(26)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5216,3 (77)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8820478"/>
                  </a:ext>
                </a:extLst>
              </a:tr>
              <a:tr h="48285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автономный округ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 (84)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70904 (2)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91995 (1)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1469,4 (83)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429248"/>
                  </a:ext>
                </a:extLst>
              </a:tr>
              <a:tr h="29042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Забайкальский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984,5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(55)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25040 (46)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32237 (34)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15061,2 (65)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0867871"/>
                  </a:ext>
                </a:extLst>
              </a:tr>
              <a:tr h="29042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Бурятия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1072,8 (49)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23267 (60)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34848 (23)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22513,2 (60)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2468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66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3F05AB3-536C-4E9E-B139-AC6C50B06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C1844-7A41-43CB-A9CE-2CF14757B9B3}" type="slidenum"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92BF3E1E-E5DD-44F9-B0AB-C4391A3E1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319489"/>
            <a:ext cx="10018713" cy="1156771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основных социально-экономических показателей ДФО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84310" y="1663547"/>
            <a:ext cx="10018713" cy="456870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целом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представленном Росстатом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списке из 23 основных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социально-экономических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показателей ДФО занимает последнее (8) или предпоследнее (7) места в 11 из них, в том числе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по:</a:t>
            </a:r>
          </a:p>
          <a:p>
            <a:pPr algn="just"/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вводу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действие жилых домов на 1000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(8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удельному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весу автомобильных дорог с твёрдым покрытием в общей протяжённости автомобильных дорог общего пользования (8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исленности населения (8);</a:t>
            </a:r>
          </a:p>
          <a:p>
            <a:pPr algn="just"/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обеспеченности электроэнергией, газом, водоснабжением, водоотведением, уровню организации сбора и утилизации отходов, деятельности по ликвидации загрязнений (7);</a:t>
            </a:r>
          </a:p>
          <a:p>
            <a:pPr algn="just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родукции сельского хозяйства (7);</a:t>
            </a:r>
          </a:p>
          <a:p>
            <a:pPr algn="just"/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числу студентов, обучающихся по программам высшего образования на 10000 человек населения (7).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46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3F05AB3-536C-4E9E-B139-AC6C50B06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C1844-7A41-43CB-A9CE-2CF14757B9B3}" type="slidenum"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92BF3E1E-E5DD-44F9-B0AB-C4391A3E1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319489"/>
            <a:ext cx="10018713" cy="1156771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основных социально-экономических показателей ДФО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84310" y="1663547"/>
            <a:ext cx="10018713" cy="456870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этом регион лидирующие позиции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номинальных заработных плат (1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числу собственных легковых автомобилей на 1000 человек населения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числу зарегистрированных преступлений на 100000 человек населения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обороту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розничной торговли на душу населения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среднедушевым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денежным доходам (2).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Сегодняшние программы по развитию Дальнего Востока также обладают крайне низкой эффективностью, что наблюдается в слабом отличии темпов роста (снижения) социально-экономических показателей от средних по России, либо вовсе только снижением на фоне общероссийского роста, что, в первую очередь, касается численности населения региона, которое снизилось на 1,9% за 2010-2017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гг.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тот же период население России выросло на 1,2% (а с учётом присоединения республики Крым и г. Севастополь – на 2,8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%). </a:t>
            </a:r>
          </a:p>
        </p:txBody>
      </p:sp>
    </p:spTree>
    <p:extLst>
      <p:ext uri="{BB962C8B-B14F-4D97-AF65-F5344CB8AC3E}">
        <p14:creationId xmlns:p14="http://schemas.microsoft.com/office/powerpoint/2010/main" val="230348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3F05AB3-536C-4E9E-B139-AC6C50B06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C1844-7A41-43CB-A9CE-2CF14757B9B3}" type="slidenum"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92BF3E1E-E5DD-44F9-B0AB-C4391A3E1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319489"/>
            <a:ext cx="10018713" cy="1156771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социально-экономических показателей уровня жизни населения России и ДФО за 2010-2017 гг.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9892218"/>
              </p:ext>
            </p:extLst>
          </p:nvPr>
        </p:nvGraphicFramePr>
        <p:xfrm>
          <a:off x="1484309" y="1509311"/>
          <a:ext cx="10018713" cy="507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6473">
                  <a:extLst>
                    <a:ext uri="{9D8B030D-6E8A-4147-A177-3AD203B41FA5}">
                      <a16:colId xmlns:a16="http://schemas.microsoft.com/office/drawing/2014/main" val="2378540156"/>
                    </a:ext>
                  </a:extLst>
                </a:gridCol>
                <a:gridCol w="1576120">
                  <a:extLst>
                    <a:ext uri="{9D8B030D-6E8A-4147-A177-3AD203B41FA5}">
                      <a16:colId xmlns:a16="http://schemas.microsoft.com/office/drawing/2014/main" val="394983372"/>
                    </a:ext>
                  </a:extLst>
                </a:gridCol>
                <a:gridCol w="1576120">
                  <a:extLst>
                    <a:ext uri="{9D8B030D-6E8A-4147-A177-3AD203B41FA5}">
                      <a16:colId xmlns:a16="http://schemas.microsoft.com/office/drawing/2014/main" val="38447801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9920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Реальные денежные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 населения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-0,24%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+5,66%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9036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Реальная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начисленная заработная плата работникам организаций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+11,55%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+15,46%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7488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Реальный размер назначенных пенсий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+69,49%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+63,71%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2690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Среднедушевые денежные доходы населения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+65,74%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+78,16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7841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занятых,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приходящихся на одного пенсионера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-1,77%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-6,84%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6111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населения с денежными доходами ниже величины прожиточного минимума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+3,94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+1,58%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7877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Потребительские расходы в среднем на душу населения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+80,46%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+98,36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4888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собственных легковых автомобилей на 100 человек населения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+33,54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+37,44%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5463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площадь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жилых помещений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+14,76%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+6,16%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8393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аварийного жилищного фонда в общей площади всего жилищного фонда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14,29%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+34,79%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7473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расходов домашних хозяйств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оплату жилищно-коммунальных услуг в процентах от общей суммы расходов на оплату услуг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+4,36%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-2,29%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3592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433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3F05AB3-536C-4E9E-B139-AC6C50B06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C1844-7A41-43CB-A9CE-2CF14757B9B3}" type="slidenum"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92BF3E1E-E5DD-44F9-B0AB-C4391A3E1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319489"/>
            <a:ext cx="10018713" cy="1156771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показателей здравоохранения и преступности в России и ДФО за 2010-2017 гг.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5756809"/>
              </p:ext>
            </p:extLst>
          </p:nvPr>
        </p:nvGraphicFramePr>
        <p:xfrm>
          <a:off x="1484310" y="2140352"/>
          <a:ext cx="10018713" cy="3062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6473">
                  <a:extLst>
                    <a:ext uri="{9D8B030D-6E8A-4147-A177-3AD203B41FA5}">
                      <a16:colId xmlns:a16="http://schemas.microsoft.com/office/drawing/2014/main" val="2378540156"/>
                    </a:ext>
                  </a:extLst>
                </a:gridCol>
                <a:gridCol w="1576120">
                  <a:extLst>
                    <a:ext uri="{9D8B030D-6E8A-4147-A177-3AD203B41FA5}">
                      <a16:colId xmlns:a16="http://schemas.microsoft.com/office/drawing/2014/main" val="394983372"/>
                    </a:ext>
                  </a:extLst>
                </a:gridCol>
                <a:gridCol w="1576120">
                  <a:extLst>
                    <a:ext uri="{9D8B030D-6E8A-4147-A177-3AD203B41FA5}">
                      <a16:colId xmlns:a16="http://schemas.microsoft.com/office/drawing/2014/main" val="3844780154"/>
                    </a:ext>
                  </a:extLst>
                </a:gridCol>
              </a:tblGrid>
              <a:tr h="550680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9920861"/>
                  </a:ext>
                </a:extLst>
              </a:tr>
              <a:tr h="55068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больничных коек на 10000 человек населения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-14,18%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-8,37%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9036567"/>
                  </a:ext>
                </a:extLst>
              </a:tr>
              <a:tr h="85996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Мощность амбулаторно-поликлинических организаций на 10000 человек населения, посещающих в смену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+4,37%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+11,49%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7488894"/>
                  </a:ext>
                </a:extLst>
              </a:tr>
              <a:tr h="55068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врачей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всех специальностей на 10000 человек населения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-5,82%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-1,25%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2690809"/>
                  </a:ext>
                </a:extLst>
              </a:tr>
              <a:tr h="55068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зарегистрированных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преступлений на 100000 человек населения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-23,80%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-17,42%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7841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062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3F05AB3-536C-4E9E-B139-AC6C50B06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C1844-7A41-43CB-A9CE-2CF14757B9B3}" type="slidenum"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92BF3E1E-E5DD-44F9-B0AB-C4391A3E1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319489"/>
            <a:ext cx="10018713" cy="1156771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Коррупционная деятельность на территории ДФО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322" y="1872867"/>
            <a:ext cx="3187999" cy="231606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3451" y="1872867"/>
            <a:ext cx="3480430" cy="231606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5935" y="1872867"/>
            <a:ext cx="3570072" cy="2316068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771808" y="4400876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958870" y="4400876"/>
            <a:ext cx="370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311565" y="4400876"/>
            <a:ext cx="378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916946" y="4982149"/>
            <a:ext cx="915343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деятели, замешанные в коррупционных скандалах: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экс-мэр г. Владивостока Пушкарёв И.С.,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экс-губернатор Хабаровского края и бывший полномочный представитель Президента РФ в ДФО Ишаев В.И.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экс-губернатор Сахалинской области Хорошавин А.В.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884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199</TotalTime>
  <Words>1142</Words>
  <Application>Microsoft Office PowerPoint</Application>
  <PresentationFormat>Широкоэкранный</PresentationFormat>
  <Paragraphs>181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Corbel</vt:lpstr>
      <vt:lpstr>Times New Roman</vt:lpstr>
      <vt:lpstr>Параллакс</vt:lpstr>
      <vt:lpstr>Социально-экономические показатели регионов Дальнего Востока: основные проблемы и пути решения</vt:lpstr>
      <vt:lpstr>Дальний Восток Российской Федерации</vt:lpstr>
      <vt:lpstr>Презентация PowerPoint</vt:lpstr>
      <vt:lpstr>Основные социально-экономические показатели РФ, ДФО и его отдельных субъектов</vt:lpstr>
      <vt:lpstr>Анализ основных социально-экономических показателей ДФО</vt:lpstr>
      <vt:lpstr>Анализ основных социально-экономических показателей ДФО</vt:lpstr>
      <vt:lpstr>Изменение социально-экономических показателей уровня жизни населения России и ДФО за 2010-2017 гг.</vt:lpstr>
      <vt:lpstr>Изменение показателей здравоохранения и преступности в России и ДФО за 2010-2017 гг.</vt:lpstr>
      <vt:lpstr>Коррупционная деятельность на территории ДФО</vt:lpstr>
      <vt:lpstr>Коррупционная деятельность на территории ДФО</vt:lpstr>
      <vt:lpstr>Территории опережающего развития</vt:lpstr>
      <vt:lpstr>Зоны рисков и зоны возможностей трудовых ресурсов ДФО для компаний-резидентов ТОРов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Социально-экономические показатели регионов Дальнего Востока: основные проблемы и пути решения</dc:title>
  <dc:creator>Дмитрий Савич</dc:creator>
  <cp:lastModifiedBy>Дмитрий Савич</cp:lastModifiedBy>
  <cp:revision>47</cp:revision>
  <dcterms:created xsi:type="dcterms:W3CDTF">2019-04-15T05:40:33Z</dcterms:created>
  <dcterms:modified xsi:type="dcterms:W3CDTF">2019-04-15T09:09:38Z</dcterms:modified>
</cp:coreProperties>
</file>